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91" r:id="rId4"/>
    <p:sldId id="292" r:id="rId5"/>
    <p:sldId id="293" r:id="rId6"/>
    <p:sldId id="295" r:id="rId7"/>
    <p:sldId id="294" r:id="rId8"/>
    <p:sldId id="296" r:id="rId9"/>
    <p:sldId id="297" r:id="rId10"/>
    <p:sldId id="298" r:id="rId11"/>
    <p:sldId id="300" r:id="rId12"/>
    <p:sldId id="302" r:id="rId13"/>
    <p:sldId id="304" r:id="rId14"/>
    <p:sldId id="306" r:id="rId15"/>
    <p:sldId id="307" r:id="rId16"/>
    <p:sldId id="309" r:id="rId17"/>
    <p:sldId id="311" r:id="rId18"/>
    <p:sldId id="313" r:id="rId19"/>
    <p:sldId id="315" r:id="rId20"/>
    <p:sldId id="317" r:id="rId21"/>
    <p:sldId id="319" r:id="rId22"/>
    <p:sldId id="321" r:id="rId23"/>
    <p:sldId id="323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4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DB4A9-3CBB-4050-86B6-E0A54D574970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0FF23-08AB-41D4-A4C5-7A89AB2D0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6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0FF23-08AB-41D4-A4C5-7A89AB2D0BD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8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22EB1B-C719-41E8-A445-728D29CE43BD}" type="slidenum">
              <a:rPr lang="ru-RU" smtClean="0">
                <a:solidFill>
                  <a:prstClr val="black"/>
                </a:solidFill>
              </a:rPr>
              <a:pPr eaLnBrk="1" hangingPunct="1"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3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3D9217-01E3-427B-BE1C-81426D94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017B08E-28EB-4F12-9B19-BC08F67C9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1F8CC8-D7A5-43F0-A863-3D358F42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7F5-5CFA-4480-B6BD-338F709FAF85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C4AFCB-C542-4FDA-AA2A-EF6C0E2EF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B8D133-31F1-4288-A1F6-F53A4D2A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EA06-A4BF-4830-9EB6-970E98D57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2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1D669-5312-4858-BB36-2AD58705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DAA271B-E2E5-453F-B105-EAB9177CF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D842D5-7191-42ED-8D04-423B8BE97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7F5-5CFA-4480-B6BD-338F709FAF85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4AC2F5-07FD-4FB3-8CA9-65D19F2B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3E0BAE-57BB-4C99-8DC0-0C178849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EA06-A4BF-4830-9EB6-970E98D57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5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08F9DD0-63D6-4EDC-B830-BDEE170CD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F2F85C8-A1A2-4F6B-8F57-9748ED450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894E53-B1ED-4722-BC9A-86BD8E795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7F5-5CFA-4480-B6BD-338F709FAF85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47103A-59FE-4F70-BF2A-1BD38F3D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34FB88-6EB6-4F1B-8700-0CFC40B1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EA06-A4BF-4830-9EB6-970E98D57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52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FA8AB-2F26-4FE6-9D46-94CE9D3FD250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67910"/>
      </p:ext>
    </p:extLst>
  </p:cSld>
  <p:clrMapOvr>
    <a:masterClrMapping/>
  </p:clrMapOvr>
  <p:transition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19200" y="1600201"/>
            <a:ext cx="50800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502400" y="1600201"/>
            <a:ext cx="50800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219200" y="3941763"/>
            <a:ext cx="50800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2400" y="3941763"/>
            <a:ext cx="50800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807C-44E2-4BD8-BD80-23F8D7303643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19078"/>
      </p:ext>
    </p:extLst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9985AD-94FE-4666-8F42-DD36186AA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560696-A20A-4A7E-A2C1-CA82ADF19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537003-11E8-4858-BCAB-F95E8BDFC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7F5-5CFA-4480-B6BD-338F709FAF85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7167AA-3032-4779-BED9-E91E8675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F344FF-BA8F-40AE-BDA8-E9581ECA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EA06-A4BF-4830-9EB6-970E98D57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0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4C4933-1E3A-47B5-A123-70C43448B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0D7DA74-B44B-4A31-A413-2CF5102E1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7979E1-D3BC-48AC-BDB7-2483083E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7F5-5CFA-4480-B6BD-338F709FAF85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7F0BBD-F692-4EF7-A996-F7A565B3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C221B5-C9DA-434B-B69E-4847ADABA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EA06-A4BF-4830-9EB6-970E98D57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44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5F61D5-81DF-4E7D-B8B9-4A286437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3FD74D-921F-46F1-8CB1-AE672D590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15F710B-BDBA-451B-B37E-17A69AF97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ADDC836-143E-49B3-A7B9-924F90601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7F5-5CFA-4480-B6BD-338F709FAF85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2C64B0-8D43-4608-BDD2-FE29E6DF7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808EDFD-C452-4280-A5C6-332FDE98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EA06-A4BF-4830-9EB6-970E98D57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20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F38D1F-E099-4901-8AB4-337E88073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A87E67F-9285-4E1B-8886-48F19E24C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7EE032E-D3C9-46CD-A046-333B6A36B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B897851-056A-45E3-AA24-1AA730D33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94DA71A-C306-4841-B38B-9BCDBC798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D47D64C-68A8-49B8-BCC2-F926C43D4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7F5-5CFA-4480-B6BD-338F709FAF85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C68B30-A3E2-4C75-9A51-A82B30034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C99C489-2B17-4738-A225-C9522B81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EA06-A4BF-4830-9EB6-970E98D57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81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F6A0E9-5BEA-43CC-997F-33810B4B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1E00500-E5F7-4D9A-98E4-F0D51278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7F5-5CFA-4480-B6BD-338F709FAF85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8FB9F44-B22B-4BDD-8AD1-3E67EA34B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79959B7-BE48-40EB-85AA-39BB3126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EA06-A4BF-4830-9EB6-970E98D57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7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33FA371-B1B8-4E30-8B3E-C287CD83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7F5-5CFA-4480-B6BD-338F709FAF85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8F3A003-D909-4B46-B4CA-9B398580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C3FD77E-55E5-4303-95DE-8E884838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EA06-A4BF-4830-9EB6-970E98D57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6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F243C6-F0E5-4C75-B753-4E36DA4E9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2FB2E7-FBD1-435C-A792-A9A811702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C157141-233E-4A96-8F4B-65CBCFC27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646CBCE-EDD8-465D-A562-F111BB477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7F5-5CFA-4480-B6BD-338F709FAF85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0BCA75-5CA3-439D-A61E-0A60CF4E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1229AA3-187F-4B50-AEE8-89308946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EA06-A4BF-4830-9EB6-970E98D57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6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D87E5F-A6C0-482F-AD04-45BFDD4A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0A46A8D-5EC8-4A4A-B1E0-A1BB36508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D94B7C-5B92-4DA2-B040-A5A8FA1C8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93BC8F4-1958-4921-96C8-BECE0EAED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7F5-5CFA-4480-B6BD-338F709FAF85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EF4721-B4E6-4A09-99AF-E5CF0E339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A2D9F98-3F5D-4225-86BD-DDB9275CC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EA06-A4BF-4830-9EB6-970E98D57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56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3D99D8-A2AB-4398-A6EC-4D009CB3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FA1821B-4F39-4FBD-8D00-4B8BBC9E9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D922FC-3154-470F-81E1-70E6F0F11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197F5-5CFA-4480-B6BD-338F709FAF85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912DA5-CB44-4BF7-8B4E-115099509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509E8E-8526-40B3-91CE-383FAB5D2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3EA06-A4BF-4830-9EB6-970E98D57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0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4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11" Type="http://schemas.openxmlformats.org/officeDocument/2006/relationships/image" Target="../media/image12.gif"/><Relationship Id="rId5" Type="http://schemas.openxmlformats.org/officeDocument/2006/relationships/image" Target="../media/image51.jpeg"/><Relationship Id="rId10" Type="http://schemas.openxmlformats.org/officeDocument/2006/relationships/image" Target="../media/image56.gif"/><Relationship Id="rId4" Type="http://schemas.openxmlformats.org/officeDocument/2006/relationships/image" Target="../media/image50.jpeg"/><Relationship Id="rId9" Type="http://schemas.openxmlformats.org/officeDocument/2006/relationships/image" Target="../media/image5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7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8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69669"/>
            <a:ext cx="9144000" cy="2072640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питание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24000" y="5704114"/>
            <a:ext cx="9144000" cy="74022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6 города Южно-Сахалинска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4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10491" y="0"/>
            <a:ext cx="11138263" cy="923110"/>
          </a:xfrm>
        </p:spPr>
        <p:txBody>
          <a:bodyPr>
            <a:noAutofit/>
          </a:bodyPr>
          <a:lstStyle/>
          <a:p>
            <a:r>
              <a:rPr lang="ru-RU" sz="32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продукты, которые полезны для вас и разделите на две группы: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5" descr="час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9" y="1612039"/>
            <a:ext cx="3143579" cy="2681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j022378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539" y="2835864"/>
            <a:ext cx="3069429" cy="3378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92829" y="1985554"/>
            <a:ext cx="38767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 (дома).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 (второй в школе).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Полдник.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Ужин.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84" y="1600201"/>
            <a:ext cx="6739417" cy="50545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82" y="182245"/>
            <a:ext cx="10935789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 чем за стол мне сесть, Я подумаю, что съесть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8" y="1262743"/>
            <a:ext cx="1547949" cy="15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2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8453" y="446043"/>
            <a:ext cx="8286750" cy="585787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8" y="200298"/>
            <a:ext cx="1532435" cy="1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6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Текст 10"/>
          <p:cNvSpPr>
            <a:spLocks noGrp="1"/>
          </p:cNvSpPr>
          <p:nvPr>
            <p:ph type="subTitle" idx="1"/>
          </p:nvPr>
        </p:nvSpPr>
        <p:spPr>
          <a:xfrm>
            <a:off x="4310064" y="1323703"/>
            <a:ext cx="6143625" cy="2248172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 чем позавтракал утром, влияет на наше настроение и самочувствие весь день. Вкусный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быть здоровым и разносторонним, но ни в коем случае однообразным. Общее мнение такое, что на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надо обязательно есть кашу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7412" name="Содержимое 9" descr="16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1" y="1208088"/>
            <a:ext cx="2428875" cy="2863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1809751" y="4071938"/>
            <a:ext cx="5000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50875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Каша.</a:t>
            </a:r>
          </a:p>
          <a:p>
            <a:pPr marL="650875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 с маслом.</a:t>
            </a:r>
          </a:p>
          <a:p>
            <a:pPr marL="650875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 сладкий.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7149">
            <a:off x="7776753" y="3601482"/>
            <a:ext cx="3708400" cy="27813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50970" y="285751"/>
            <a:ext cx="5617029" cy="9682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2" y="63252"/>
            <a:ext cx="1543318" cy="15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1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Текст 6"/>
          <p:cNvSpPr>
            <a:spLocks noGrp="1"/>
          </p:cNvSpPr>
          <p:nvPr>
            <p:ph type="body" sz="half" idx="1"/>
          </p:nvPr>
        </p:nvSpPr>
        <p:spPr>
          <a:xfrm>
            <a:off x="1809751" y="3500439"/>
            <a:ext cx="5072063" cy="2714625"/>
          </a:xfrm>
        </p:spPr>
        <p:txBody>
          <a:bodyPr/>
          <a:lstStyle/>
          <a:p>
            <a:pPr marL="650875" indent="-514350">
              <a:buNone/>
            </a:pPr>
            <a:r>
              <a:rPr lang="ru-RU" dirty="0">
                <a:solidFill>
                  <a:srgbClr val="002060"/>
                </a:solidFill>
              </a:rPr>
              <a:t>1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Котлета  (рыбная, мясная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гуляш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</a:p>
          <a:p>
            <a:pPr marL="650875" indent="-51435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Пюре.</a:t>
            </a:r>
          </a:p>
          <a:p>
            <a:pPr marL="650875" indent="-51435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Сок, компот, напиток, чай.</a:t>
            </a:r>
          </a:p>
          <a:p>
            <a:pPr marL="650875" indent="-51435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Хлеб.</a:t>
            </a:r>
          </a:p>
        </p:txBody>
      </p:sp>
      <p:pic>
        <p:nvPicPr>
          <p:cNvPr id="18436" name="Содержимое 4" descr="1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259" y="732973"/>
            <a:ext cx="3614229" cy="2767466"/>
          </a:xfrm>
        </p:spPr>
      </p:pic>
      <p:pic>
        <p:nvPicPr>
          <p:cNvPr id="18437" name="Содержимое 5" descr="лдж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1895" y="3137695"/>
            <a:ext cx="3179762" cy="3440112"/>
          </a:xfrm>
        </p:spPr>
      </p:pic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4452938" y="1071564"/>
            <a:ext cx="59293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не значит наесться так, чтобы потом нельзя было встать со стула. Хороший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подразумевает оптимальное сочетание продуктов, содержащих белки, углеводы, жиры, витамины и другие полезные вещества, нужны организму после сна.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                          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завтрак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1" y="131016"/>
            <a:ext cx="1539784" cy="153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6065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Текст 6"/>
          <p:cNvSpPr>
            <a:spLocks noGrp="1"/>
          </p:cNvSpPr>
          <p:nvPr>
            <p:ph type="body" sz="half" idx="1"/>
          </p:nvPr>
        </p:nvSpPr>
        <p:spPr>
          <a:xfrm>
            <a:off x="1809751" y="3500439"/>
            <a:ext cx="5072063" cy="2714625"/>
          </a:xfrm>
        </p:spPr>
        <p:txBody>
          <a:bodyPr/>
          <a:lstStyle/>
          <a:p>
            <a:pPr marL="650875" indent="-514350">
              <a:buNone/>
            </a:pPr>
            <a:r>
              <a:rPr lang="ru-RU" dirty="0">
                <a:solidFill>
                  <a:srgbClr val="002060"/>
                </a:solidFill>
              </a:rPr>
              <a:t>1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Котлета  (рыбная, мясная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гуляш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</a:p>
          <a:p>
            <a:pPr marL="650875" indent="-51435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Пюре.</a:t>
            </a:r>
          </a:p>
          <a:p>
            <a:pPr marL="650875" indent="-51435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Сок, компот, напиток, чай.</a:t>
            </a:r>
          </a:p>
          <a:p>
            <a:pPr marL="650875" indent="-51435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Хлеб.</a:t>
            </a:r>
          </a:p>
        </p:txBody>
      </p:sp>
      <p:pic>
        <p:nvPicPr>
          <p:cNvPr id="18436" name="Содержимое 4" descr="1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796" y="242435"/>
            <a:ext cx="3614229" cy="2767466"/>
          </a:xfrm>
        </p:spPr>
      </p:pic>
      <p:pic>
        <p:nvPicPr>
          <p:cNvPr id="18437" name="Содержимое 5" descr="лдж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1895" y="3137695"/>
            <a:ext cx="3179762" cy="3440112"/>
          </a:xfrm>
        </p:spPr>
      </p:pic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4511040" y="1175657"/>
            <a:ext cx="59670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не значит наесться так, чтобы потом нельзя было встать со стула. Хороший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подразумевает оптимальное сочетание продуктов, содержащих белки, углеводы, жиры, витамины и другие полезные вещества, нужны организму после сна.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                                    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254" y="87086"/>
            <a:ext cx="1789610" cy="17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8074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513807" y="2571929"/>
            <a:ext cx="10162902" cy="3482975"/>
          </a:xfrm>
        </p:spPr>
        <p:txBody>
          <a:bodyPr/>
          <a:lstStyle/>
          <a:p>
            <a:pPr marL="650875" indent="-51435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Суп, борщ, щи.</a:t>
            </a:r>
          </a:p>
          <a:p>
            <a:pPr marL="650875" indent="-51435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Биточки, котлеты, гуляш и т.д.</a:t>
            </a:r>
          </a:p>
          <a:p>
            <a:pPr marL="650875" indent="-51435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Пюре.</a:t>
            </a:r>
          </a:p>
          <a:p>
            <a:pPr marL="650875" indent="-51435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Компот из сухофруктов.</a:t>
            </a:r>
          </a:p>
          <a:p>
            <a:pPr marL="650875" indent="-51435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Хлеб.</a:t>
            </a: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513807" y="1177835"/>
            <a:ext cx="99885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Обе́д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как правило, второй или третий приём пищи в день (обычно после первого либо второго завтрака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 на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подается горячая пища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9690" y="365126"/>
            <a:ext cx="8924109" cy="6189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554" y="4709294"/>
            <a:ext cx="1791654" cy="179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3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4" y="182564"/>
            <a:ext cx="8059737" cy="877887"/>
          </a:xfrm>
        </p:spPr>
      </p:pic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1881189" y="2571751"/>
            <a:ext cx="3786187" cy="3482975"/>
          </a:xfrm>
        </p:spPr>
        <p:txBody>
          <a:bodyPr/>
          <a:lstStyle/>
          <a:p>
            <a:pPr marL="650875" indent="-514350">
              <a:buNone/>
            </a:pPr>
            <a:r>
              <a:rPr lang="ru-RU" sz="2800" dirty="0">
                <a:solidFill>
                  <a:srgbClr val="002060"/>
                </a:solidFill>
              </a:rPr>
              <a:t>1.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Суп, борщ, щи.</a:t>
            </a:r>
          </a:p>
          <a:p>
            <a:pPr marL="650875" indent="-51435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Биточки, котлеты, гуляш и т.д.</a:t>
            </a:r>
          </a:p>
          <a:p>
            <a:pPr marL="650875" indent="-51435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Пюре.</a:t>
            </a:r>
          </a:p>
          <a:p>
            <a:pPr marL="650875" indent="-51435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Компот из сухофруктов.</a:t>
            </a:r>
          </a:p>
          <a:p>
            <a:pPr marL="650875" indent="-51435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Хлеб.</a:t>
            </a:r>
          </a:p>
        </p:txBody>
      </p:sp>
      <p:pic>
        <p:nvPicPr>
          <p:cNvPr id="19460" name="Содержимое 4" descr="2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8875" y="2405064"/>
            <a:ext cx="3900488" cy="3806825"/>
          </a:xfrm>
        </p:spPr>
      </p:pic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1881189" y="1071563"/>
            <a:ext cx="8429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Обе́д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как правило, второй или третий приём пищи в день (обычно после первого либо второго завтрака). Как правило на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подается горячая пища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9" y="200299"/>
            <a:ext cx="1506582" cy="150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4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268289"/>
            <a:ext cx="8242300" cy="1158875"/>
          </a:xfrm>
        </p:spPr>
      </p:pic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Попрыгать.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Почитать книгу.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Порисовать.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Потанцевать.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Побегать.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Поиграть с конструктором.</a:t>
            </a:r>
          </a:p>
        </p:txBody>
      </p:sp>
      <p:pic>
        <p:nvPicPr>
          <p:cNvPr id="13316" name="Picture 4" descr="j01787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643064"/>
            <a:ext cx="25304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8" y="200298"/>
            <a:ext cx="1591491" cy="15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8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268289"/>
            <a:ext cx="8242300" cy="1158875"/>
          </a:xfrm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 полдник есть булочки, вафли, печенье с чаем, соком или молоком.</a:t>
            </a:r>
          </a:p>
        </p:txBody>
      </p:sp>
      <p:pic>
        <p:nvPicPr>
          <p:cNvPr id="14342" name="Picture 6" descr="j03169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1" y="3571875"/>
            <a:ext cx="35480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6" descr="i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3643313"/>
            <a:ext cx="17351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8" descr="CA6YFXP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571875"/>
            <a:ext cx="20002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8" y="200298"/>
            <a:ext cx="1495696" cy="14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6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2845" y="1360902"/>
            <a:ext cx="9353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живём не для того, чтобы есть, а едим для того чтобы жить»                                                                                   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древнегреческий философ Сократ(470-399 до н.э.)</a:t>
            </a:r>
          </a:p>
        </p:txBody>
      </p:sp>
      <p:pic>
        <p:nvPicPr>
          <p:cNvPr id="6" name="Picture 3" descr="j0177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86" y="2295934"/>
            <a:ext cx="792956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196046" y="365126"/>
            <a:ext cx="8157754" cy="55798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и здоровье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97280" y="2185851"/>
            <a:ext cx="10256520" cy="399111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7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Rectangle 4"/>
          <p:cNvPicPr>
            <a:picLocks noGrp="1" noChangeArrowheads="1"/>
          </p:cNvPicPr>
          <p:nvPr>
            <p:ph type="title" sz="quarter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274639"/>
            <a:ext cx="7785100" cy="1152525"/>
          </a:xfrm>
        </p:spPr>
      </p:pic>
      <p:pic>
        <p:nvPicPr>
          <p:cNvPr id="53253" name="Picture 5" descr="j017795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1" y="1500189"/>
            <a:ext cx="6678613" cy="4757737"/>
          </a:xfr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8" y="200298"/>
            <a:ext cx="1521822" cy="152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8755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274639"/>
            <a:ext cx="7785100" cy="1152525"/>
          </a:xfrm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600201"/>
            <a:ext cx="7761288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>
                <a:solidFill>
                  <a:srgbClr val="002060"/>
                </a:solidFill>
              </a:rPr>
              <a:t>Ужин – последняя еда перед сном. Чтобы хорошо спать и отдыхать ночью, на ужин можно есть только легкую пищу: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запеканки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творог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омлет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кефир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простоквашу</a:t>
            </a:r>
          </a:p>
        </p:txBody>
      </p:sp>
      <p:pic>
        <p:nvPicPr>
          <p:cNvPr id="16396" name="Picture 12" descr="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5938" y="4286251"/>
            <a:ext cx="1943100" cy="1014413"/>
          </a:xfrm>
          <a:noFill/>
        </p:spPr>
      </p:pic>
      <p:pic>
        <p:nvPicPr>
          <p:cNvPr id="16390" name="Picture 6" descr="53"/>
          <p:cNvPicPr>
            <a:picLocks noChangeAspect="1" noChangeArrowheads="1"/>
          </p:cNvPicPr>
          <p:nvPr/>
        </p:nvPicPr>
        <p:blipFill>
          <a:blip r:embed="rId4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39" y="4214813"/>
            <a:ext cx="11445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39"/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3071813"/>
            <a:ext cx="201771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38"/>
          <p:cNvPicPr>
            <a:picLocks noChangeAspect="1" noChangeArrowheads="1"/>
          </p:cNvPicPr>
          <p:nvPr/>
        </p:nvPicPr>
        <p:blipFill>
          <a:blip r:embed="rId6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2997201"/>
            <a:ext cx="19446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26"/>
          <p:cNvPicPr>
            <a:picLocks noChangeAspect="1" noChangeArrowheads="1"/>
          </p:cNvPicPr>
          <p:nvPr/>
        </p:nvPicPr>
        <p:blipFill>
          <a:blip r:embed="rId7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5429251"/>
            <a:ext cx="21621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8" y="200298"/>
            <a:ext cx="1521822" cy="152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162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78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28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78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28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Rectangle 10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1" y="274639"/>
            <a:ext cx="7858125" cy="1152525"/>
          </a:xfrm>
        </p:spPr>
      </p:pic>
      <p:pic>
        <p:nvPicPr>
          <p:cNvPr id="20489" name="Picture 9" descr="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5814" y="4286250"/>
            <a:ext cx="2757487" cy="2020888"/>
          </a:xfrm>
          <a:noFill/>
        </p:spPr>
      </p:pic>
      <p:pic>
        <p:nvPicPr>
          <p:cNvPr id="20484" name="Picture 4" descr="моркрвь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571626"/>
            <a:ext cx="225901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огурцы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4" y="1500189"/>
            <a:ext cx="20224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редиска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3643314"/>
            <a:ext cx="17018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редиска2"/>
          <p:cNvPicPr>
            <a:picLocks noChangeAspect="1" noChangeArrowheads="1"/>
          </p:cNvPicPr>
          <p:nvPr/>
        </p:nvPicPr>
        <p:blipFill>
          <a:blip r:embed="rId7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1500188"/>
            <a:ext cx="16573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тыква"/>
          <p:cNvPicPr>
            <a:picLocks noChangeAspect="1" noChangeArrowheads="1"/>
          </p:cNvPicPr>
          <p:nvPr/>
        </p:nvPicPr>
        <p:blipFill>
          <a:blip r:embed="rId8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071939"/>
            <a:ext cx="220503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 descr="J007617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643188"/>
            <a:ext cx="2024063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J007617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2714626"/>
            <a:ext cx="1560512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j022377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9" y="4929189"/>
            <a:ext cx="216693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8" y="200298"/>
            <a:ext cx="1521822" cy="152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5994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Кроссворд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"/>
            <a:ext cx="8532812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927350" y="8366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Я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3503613" y="836613"/>
            <a:ext cx="334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Б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4151313" y="836613"/>
            <a:ext cx="334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Л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4656138" y="836613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5303838" y="8366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К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5808663" y="836613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5303838" y="1196976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5303838" y="17002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П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5303838" y="2133601"/>
            <a:ext cx="328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У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5232400" y="2565401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5303838" y="2997201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5303838" y="3429001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7680326" y="2060576"/>
            <a:ext cx="334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Б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8164513" y="20812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8667750" y="20812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Н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9317038" y="20812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9891713" y="20812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Н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5716588" y="2584451"/>
            <a:ext cx="334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Л</a:t>
            </a: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6291263" y="2584451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6959600" y="2565401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В</a:t>
            </a: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7608888" y="2565401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2908301" y="3448051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Г</a:t>
            </a:r>
          </a:p>
        </p:txBody>
      </p:sp>
      <p:sp>
        <p:nvSpPr>
          <p:cNvPr id="72733" name="Text Box 29"/>
          <p:cNvSpPr txBox="1">
            <a:spLocks noChangeArrowheads="1"/>
          </p:cNvSpPr>
          <p:nvPr/>
        </p:nvSpPr>
        <p:spPr bwMode="auto">
          <a:xfrm>
            <a:off x="3340100" y="3448051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Р</a:t>
            </a:r>
          </a:p>
        </p:txBody>
      </p:sp>
      <p:sp>
        <p:nvSpPr>
          <p:cNvPr id="72734" name="Text Box 30"/>
          <p:cNvSpPr txBox="1">
            <a:spLocks noChangeArrowheads="1"/>
          </p:cNvSpPr>
          <p:nvPr/>
        </p:nvSpPr>
        <p:spPr bwMode="auto">
          <a:xfrm>
            <a:off x="3987801" y="3448051"/>
            <a:ext cx="328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У</a:t>
            </a:r>
          </a:p>
        </p:txBody>
      </p:sp>
      <p:sp>
        <p:nvSpPr>
          <p:cNvPr id="72735" name="Text Box 31"/>
          <p:cNvSpPr txBox="1">
            <a:spLocks noChangeArrowheads="1"/>
          </p:cNvSpPr>
          <p:nvPr/>
        </p:nvSpPr>
        <p:spPr bwMode="auto">
          <a:xfrm>
            <a:off x="4564063" y="3448051"/>
            <a:ext cx="393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Ш</a:t>
            </a:r>
          </a:p>
        </p:txBody>
      </p:sp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7732713" y="3881438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К</a:t>
            </a:r>
          </a:p>
        </p:txBody>
      </p:sp>
      <p:sp>
        <p:nvSpPr>
          <p:cNvPr id="72737" name="Text Box 33"/>
          <p:cNvSpPr txBox="1">
            <a:spLocks noChangeArrowheads="1"/>
          </p:cNvSpPr>
          <p:nvPr/>
        </p:nvSpPr>
        <p:spPr bwMode="auto">
          <a:xfrm>
            <a:off x="8164513" y="38814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72738" name="Text Box 34"/>
          <p:cNvSpPr txBox="1">
            <a:spLocks noChangeArrowheads="1"/>
          </p:cNvSpPr>
          <p:nvPr/>
        </p:nvSpPr>
        <p:spPr bwMode="auto">
          <a:xfrm>
            <a:off x="8740775" y="38814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В</a:t>
            </a:r>
          </a:p>
        </p:txBody>
      </p: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9317038" y="38814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72740" name="Text Box 36"/>
          <p:cNvSpPr txBox="1">
            <a:spLocks noChangeArrowheads="1"/>
          </p:cNvSpPr>
          <p:nvPr/>
        </p:nvSpPr>
        <p:spPr bwMode="auto">
          <a:xfrm>
            <a:off x="6580188" y="56086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72741" name="Text Box 37"/>
          <p:cNvSpPr txBox="1">
            <a:spLocks noChangeArrowheads="1"/>
          </p:cNvSpPr>
          <p:nvPr/>
        </p:nvSpPr>
        <p:spPr bwMode="auto">
          <a:xfrm>
            <a:off x="6940550" y="56086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Н</a:t>
            </a:r>
          </a:p>
        </p:txBody>
      </p:sp>
      <p:sp>
        <p:nvSpPr>
          <p:cNvPr id="72742" name="Text Box 38"/>
          <p:cNvSpPr txBox="1">
            <a:spLocks noChangeArrowheads="1"/>
          </p:cNvSpPr>
          <p:nvPr/>
        </p:nvSpPr>
        <p:spPr bwMode="auto">
          <a:xfrm>
            <a:off x="7516813" y="56086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72743" name="Text Box 39"/>
          <p:cNvSpPr txBox="1">
            <a:spLocks noChangeArrowheads="1"/>
          </p:cNvSpPr>
          <p:nvPr/>
        </p:nvSpPr>
        <p:spPr bwMode="auto">
          <a:xfrm>
            <a:off x="8091488" y="56086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Н</a:t>
            </a:r>
          </a:p>
        </p:txBody>
      </p:sp>
      <p:sp>
        <p:nvSpPr>
          <p:cNvPr id="72744" name="Text Box 40"/>
          <p:cNvSpPr txBox="1">
            <a:spLocks noChangeArrowheads="1"/>
          </p:cNvSpPr>
          <p:nvPr/>
        </p:nvSpPr>
        <p:spPr bwMode="auto">
          <a:xfrm>
            <a:off x="8740775" y="56086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72745" name="Text Box 41"/>
          <p:cNvSpPr txBox="1">
            <a:spLocks noChangeArrowheads="1"/>
          </p:cNvSpPr>
          <p:nvPr/>
        </p:nvSpPr>
        <p:spPr bwMode="auto">
          <a:xfrm>
            <a:off x="9317038" y="56086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4059238" y="3016251"/>
            <a:ext cx="334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Л</a:t>
            </a:r>
          </a:p>
        </p:txBody>
      </p:sp>
      <p:sp>
        <p:nvSpPr>
          <p:cNvPr id="72747" name="Text Box 43"/>
          <p:cNvSpPr txBox="1">
            <a:spLocks noChangeArrowheads="1"/>
          </p:cNvSpPr>
          <p:nvPr/>
        </p:nvSpPr>
        <p:spPr bwMode="auto">
          <a:xfrm>
            <a:off x="4059238" y="3881438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К</a:t>
            </a:r>
          </a:p>
        </p:txBody>
      </p:sp>
      <p:sp>
        <p:nvSpPr>
          <p:cNvPr id="72748" name="Text Box 44"/>
          <p:cNvSpPr txBox="1">
            <a:spLocks noChangeArrowheads="1"/>
          </p:cNvSpPr>
          <p:nvPr/>
        </p:nvSpPr>
        <p:spPr bwMode="auto">
          <a:xfrm>
            <a:off x="7608888" y="12684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К</a:t>
            </a:r>
          </a:p>
        </p:txBody>
      </p:sp>
      <p:sp>
        <p:nvSpPr>
          <p:cNvPr id="72749" name="Text Box 45"/>
          <p:cNvSpPr txBox="1">
            <a:spLocks noChangeArrowheads="1"/>
          </p:cNvSpPr>
          <p:nvPr/>
        </p:nvSpPr>
        <p:spPr bwMode="auto">
          <a:xfrm>
            <a:off x="7608888" y="17002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72750" name="Text Box 46"/>
          <p:cNvSpPr txBox="1">
            <a:spLocks noChangeArrowheads="1"/>
          </p:cNvSpPr>
          <p:nvPr/>
        </p:nvSpPr>
        <p:spPr bwMode="auto">
          <a:xfrm>
            <a:off x="7608888" y="2997201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Ч</a:t>
            </a:r>
          </a:p>
        </p:txBody>
      </p:sp>
      <p:sp>
        <p:nvSpPr>
          <p:cNvPr id="72751" name="Text Box 47"/>
          <p:cNvSpPr txBox="1">
            <a:spLocks noChangeArrowheads="1"/>
          </p:cNvSpPr>
          <p:nvPr/>
        </p:nvSpPr>
        <p:spPr bwMode="auto">
          <a:xfrm>
            <a:off x="7659688" y="3448051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72752" name="Text Box 48"/>
          <p:cNvSpPr txBox="1">
            <a:spLocks noChangeArrowheads="1"/>
          </p:cNvSpPr>
          <p:nvPr/>
        </p:nvSpPr>
        <p:spPr bwMode="auto">
          <a:xfrm>
            <a:off x="8832850" y="3429001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72753" name="Text Box 49"/>
          <p:cNvSpPr txBox="1">
            <a:spLocks noChangeArrowheads="1"/>
          </p:cNvSpPr>
          <p:nvPr/>
        </p:nvSpPr>
        <p:spPr bwMode="auto">
          <a:xfrm>
            <a:off x="8812213" y="43132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72754" name="Text Box 50"/>
          <p:cNvSpPr txBox="1">
            <a:spLocks noChangeArrowheads="1"/>
          </p:cNvSpPr>
          <p:nvPr/>
        </p:nvSpPr>
        <p:spPr bwMode="auto">
          <a:xfrm>
            <a:off x="8812213" y="4745038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К</a:t>
            </a:r>
          </a:p>
        </p:txBody>
      </p:sp>
      <p:sp>
        <p:nvSpPr>
          <p:cNvPr id="72755" name="Text Box 51"/>
          <p:cNvSpPr txBox="1">
            <a:spLocks noChangeArrowheads="1"/>
          </p:cNvSpPr>
          <p:nvPr/>
        </p:nvSpPr>
        <p:spPr bwMode="auto">
          <a:xfrm>
            <a:off x="8812213" y="5248276"/>
            <a:ext cx="334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Л</a:t>
            </a:r>
          </a:p>
        </p:txBody>
      </p:sp>
      <p:sp>
        <p:nvSpPr>
          <p:cNvPr id="72756" name="Text Box 52"/>
          <p:cNvSpPr txBox="1">
            <a:spLocks noChangeArrowheads="1"/>
          </p:cNvSpPr>
          <p:nvPr/>
        </p:nvSpPr>
        <p:spPr bwMode="auto">
          <a:xfrm>
            <a:off x="9388475" y="784226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Р</a:t>
            </a:r>
          </a:p>
        </p:txBody>
      </p:sp>
      <p:sp>
        <p:nvSpPr>
          <p:cNvPr id="72757" name="Text Box 53"/>
          <p:cNvSpPr txBox="1">
            <a:spLocks noChangeArrowheads="1"/>
          </p:cNvSpPr>
          <p:nvPr/>
        </p:nvSpPr>
        <p:spPr bwMode="auto">
          <a:xfrm>
            <a:off x="9409113" y="1196976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72758" name="Text Box 54"/>
          <p:cNvSpPr txBox="1">
            <a:spLocks noChangeArrowheads="1"/>
          </p:cNvSpPr>
          <p:nvPr/>
        </p:nvSpPr>
        <p:spPr bwMode="auto">
          <a:xfrm>
            <a:off x="9409113" y="1628776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П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8" y="200298"/>
            <a:ext cx="1521822" cy="152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4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8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 nodeType="clickPar">
                      <p:stCondLst>
                        <p:cond delay="indefinite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/>
      <p:bldP spid="72712" grpId="0"/>
      <p:bldP spid="72713" grpId="0"/>
      <p:bldP spid="72714" grpId="0"/>
      <p:bldP spid="72715" grpId="0"/>
      <p:bldP spid="72716" grpId="0"/>
      <p:bldP spid="72718" grpId="0"/>
      <p:bldP spid="72719" grpId="0"/>
      <p:bldP spid="72720" grpId="0"/>
      <p:bldP spid="72721" grpId="0"/>
      <p:bldP spid="72722" grpId="0"/>
      <p:bldP spid="72722" grpId="1"/>
      <p:bldP spid="72723" grpId="0"/>
      <p:bldP spid="72724" grpId="0"/>
      <p:bldP spid="72725" grpId="0"/>
      <p:bldP spid="72726" grpId="0"/>
      <p:bldP spid="72727" grpId="0"/>
      <p:bldP spid="72728" grpId="0"/>
      <p:bldP spid="72729" grpId="0"/>
      <p:bldP spid="72730" grpId="0"/>
      <p:bldP spid="72731" grpId="0"/>
      <p:bldP spid="72732" grpId="0"/>
      <p:bldP spid="72733" grpId="0"/>
      <p:bldP spid="72734" grpId="0"/>
      <p:bldP spid="72735" grpId="0"/>
      <p:bldP spid="72736" grpId="0"/>
      <p:bldP spid="72737" grpId="0"/>
      <p:bldP spid="72738" grpId="0"/>
      <p:bldP spid="72739" grpId="0"/>
      <p:bldP spid="72740" grpId="0"/>
      <p:bldP spid="72741" grpId="0"/>
      <p:bldP spid="72742" grpId="0"/>
      <p:bldP spid="72743" grpId="0"/>
      <p:bldP spid="72744" grpId="0"/>
      <p:bldP spid="72745" grpId="0"/>
      <p:bldP spid="72746" grpId="0"/>
      <p:bldP spid="72747" grpId="0"/>
      <p:bldP spid="72748" grpId="0"/>
      <p:bldP spid="72749" grpId="0"/>
      <p:bldP spid="72750" grpId="0"/>
      <p:bldP spid="72751" grpId="0"/>
      <p:bldP spid="72752" grpId="0"/>
      <p:bldP spid="72753" grpId="0"/>
      <p:bldP spid="72754" grpId="0"/>
      <p:bldP spid="72755" grpId="0"/>
      <p:bldP spid="72756" grpId="0"/>
      <p:bldP spid="72757" grpId="0"/>
      <p:bldP spid="727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219868"/>
            <a:ext cx="8242300" cy="1328738"/>
          </a:xfrm>
        </p:spPr>
      </p:pic>
      <p:pic>
        <p:nvPicPr>
          <p:cNvPr id="27651" name="Picture 5" descr="j03034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4071938"/>
            <a:ext cx="20843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Рисунок 4" descr="4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714500"/>
            <a:ext cx="356393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5" descr="6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4143376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Рисунок 6" descr="си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714500"/>
            <a:ext cx="314325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Рисунок 7" descr="т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4079876"/>
            <a:ext cx="1833562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8" y="200298"/>
            <a:ext cx="1521822" cy="152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8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5024438" y="1571626"/>
            <a:ext cx="22860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FF0000"/>
                </a:solidFill>
              </a:rPr>
              <a:t>Витамины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4881563" y="2708276"/>
            <a:ext cx="2500312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200" b="1">
                <a:solidFill>
                  <a:prstClr val="black"/>
                </a:solidFill>
              </a:rPr>
              <a:t>Овощи, фрукты</a:t>
            </a:r>
          </a:p>
        </p:txBody>
      </p:sp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6167438" y="20605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0725" name="Рисунок 12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4" y="3571875"/>
            <a:ext cx="374173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13" descr="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714375"/>
            <a:ext cx="292893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Рисунок 14" descr="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765176"/>
            <a:ext cx="27178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Рисунок 15" descr="(1)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357187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8" y="200298"/>
            <a:ext cx="1521822" cy="152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6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Ешьте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 и то же время простую, свежеприготовленную пищу, которая легко усваивается и соответствует потребностям организма.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пережевывайте пищу, не спешите глотать.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– не переедайте.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Мойте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и овощи перед едой.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приемом пищи мысленно поблагодарите всех, кто принял участие в создании продуктов, из которых приготовлена пища. И конечно, тех, кто приготовил вам еду.</a:t>
            </a:r>
          </a:p>
        </p:txBody>
      </p:sp>
      <p:pic>
        <p:nvPicPr>
          <p:cNvPr id="38916" name="Picture 4" descr="j02895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302" y="243840"/>
            <a:ext cx="1764983" cy="171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Золотые правила питания: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8" y="200298"/>
            <a:ext cx="1521822" cy="152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2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1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2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268289"/>
            <a:ext cx="8242300" cy="1158875"/>
          </a:xfrm>
        </p:spPr>
      </p:pic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424113" y="2500314"/>
            <a:ext cx="3810000" cy="36210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400" b="1">
                <a:solidFill>
                  <a:srgbClr val="002060"/>
                </a:solidFill>
              </a:rPr>
              <a:t>Борщ.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>
                <a:solidFill>
                  <a:srgbClr val="002060"/>
                </a:solidFill>
              </a:rPr>
              <a:t>вода, молоко, чай;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>
                <a:solidFill>
                  <a:srgbClr val="002060"/>
                </a:solidFill>
              </a:rPr>
              <a:t>картофель, капуста, свекла, огурец, помидор, лук, редис;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>
                <a:solidFill>
                  <a:srgbClr val="002060"/>
                </a:solidFill>
              </a:rPr>
              <a:t>соль, сахар;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>
                <a:solidFill>
                  <a:srgbClr val="002060"/>
                </a:solidFill>
              </a:rPr>
              <a:t>майонез, сметана.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400800" y="2428875"/>
            <a:ext cx="3810000" cy="370205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rabicParenR" startAt="2"/>
            </a:pPr>
            <a:r>
              <a:rPr lang="ru-RU" sz="2400" b="1" dirty="0">
                <a:solidFill>
                  <a:srgbClr val="002060"/>
                </a:solidFill>
              </a:rPr>
              <a:t>Гречневая каша.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вода, молоко;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макароны, рис, пшено, гречка;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соль, сахар;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масло растительное, масло сливочное.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351089" y="1357314"/>
            <a:ext cx="79406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90000"/>
              <a:buFont typeface="Wingdings" pitchFamily="2" charset="2"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приготовьте традиционные русские блюда (выберите продукты, необходимые для приготовления блюда)</a:t>
            </a:r>
          </a:p>
        </p:txBody>
      </p:sp>
      <p:pic>
        <p:nvPicPr>
          <p:cNvPr id="28678" name="Picture 6" descr="j02237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5" y="5293519"/>
            <a:ext cx="1655763" cy="1260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j02544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605" y="5330282"/>
            <a:ext cx="1655763" cy="1131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8" y="200298"/>
            <a:ext cx="1521822" cy="152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9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6" grpId="0" build="p"/>
      <p:bldP spid="2867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071563"/>
            <a:ext cx="8229600" cy="52371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dirty="0">
                <a:solidFill>
                  <a:srgbClr val="002060"/>
                </a:solidFill>
              </a:rPr>
              <a:t>Каждый человек должен заботиться о своем здоровье. Ведь никто не позаботится о тебе лучше, чем ты сам.</a:t>
            </a:r>
          </a:p>
        </p:txBody>
      </p:sp>
      <p:pic>
        <p:nvPicPr>
          <p:cNvPr id="70662" name="Picture 6" descr="j03169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571750"/>
            <a:ext cx="73580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4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ВЫВОДЫ: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8" y="200298"/>
            <a:ext cx="1521822" cy="152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3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071563"/>
            <a:ext cx="8229600" cy="52371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о своем любимом блюде.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оно полезно?</a:t>
            </a: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2024063" y="5000626"/>
            <a:ext cx="8215312" cy="1643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71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Будьте здоровы!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4E02E8D-C22C-F456-9E19-F0E63DF8E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57" y="2119637"/>
            <a:ext cx="4188019" cy="3141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4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8" y="200298"/>
            <a:ext cx="1521822" cy="152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8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58834" y="365126"/>
            <a:ext cx="10450286" cy="557984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 – это: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43" y="1298263"/>
            <a:ext cx="10162913" cy="4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125" y="0"/>
            <a:ext cx="10892245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Открытые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по здоровому питанию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94" y="1433270"/>
            <a:ext cx="3153071" cy="2364804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97" y="1433270"/>
            <a:ext cx="3384621" cy="25384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56" y="1433271"/>
            <a:ext cx="2247074" cy="29960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94" y="4298275"/>
            <a:ext cx="3285963" cy="24644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834" y="4298275"/>
            <a:ext cx="3161447" cy="23710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" y="19155"/>
            <a:ext cx="1414115" cy="141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6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Здоровое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глазами учеников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4" y="1886947"/>
            <a:ext cx="3456384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316" y="1843469"/>
            <a:ext cx="4140312" cy="2998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20" y="4325155"/>
            <a:ext cx="3337176" cy="24246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9" y="137918"/>
            <a:ext cx="1521822" cy="152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61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контроль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4" y="1690688"/>
            <a:ext cx="4934524" cy="3490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91" y="2090345"/>
            <a:ext cx="5833772" cy="4485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37" y="156755"/>
            <a:ext cx="1465601" cy="14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6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58834" y="365126"/>
            <a:ext cx="10450286" cy="55798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дня, что это такое?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714" y="1524000"/>
            <a:ext cx="10067109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Рано утром просыпайся,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 и людям улыбайся,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зарядкой занимайся,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Обливайся, вытирайся,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правильно питайся,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школу смело отправляйся.</a:t>
            </a:r>
          </a:p>
          <a:p>
            <a:pPr>
              <a:lnSpc>
                <a:spcPct val="90000"/>
              </a:lnSpc>
            </a:pP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j023644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92" y="1524000"/>
            <a:ext cx="3519376" cy="4375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1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58834" y="365126"/>
            <a:ext cx="10450286" cy="55798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дня, что это такое?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714" y="1524000"/>
            <a:ext cx="1006710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lvl="0" indent="-4111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Чтоб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не был хилым, вялым,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лежал под одеялом,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хворал и был в порядке,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Делай каждый день зарядку!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Позабудь про телевизор,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Mapш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улицу гулять -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полезней для здоровья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Свежим воздухом дышать.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плохому настроенью!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грусти, не хнычь, не плачь!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тебе всегда помогут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Лыжи, прыгалки и мяч!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не станешь ты спортсменом,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право не беда –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дух в здоровом теле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присутствует всегда! </a:t>
            </a:r>
          </a:p>
          <a:p>
            <a:pPr>
              <a:lnSpc>
                <a:spcPct val="90000"/>
              </a:lnSpc>
            </a:pP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Documents and Settings\Ziki\Мои документы\Мои рисунки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240" y="1340629"/>
            <a:ext cx="1429556" cy="2564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 descr="http://webclipart.ru/files/images/13-21/thmb/TN_151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617" y="1340629"/>
            <a:ext cx="1700617" cy="2511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Содержимое 6" descr="8.jpg"/>
          <p:cNvPicPr>
            <a:picLocks noGrp="1" noChangeAspect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1796" y="4088913"/>
            <a:ext cx="2157394" cy="2144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96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58834" y="365126"/>
            <a:ext cx="10450286" cy="55798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дня, что это такое?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714" y="1524000"/>
            <a:ext cx="1006710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lvl="0" indent="-4111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Чтоб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не был хилым, вялым,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лежал под одеялом,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хворал и был в порядке,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Делай каждый день зарядку!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Позабудь про телевизор,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Mapш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улицу гулять -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полезней для здоровья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Свежим воздухом дышать.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плохому настроенью!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грусти, не хнычь, не плачь!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тебе всегда помогут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Лыжи, прыгалки и мяч!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не станешь ты спортсменом,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право не беда –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дух в здоровом теле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присутствует всегда! </a:t>
            </a:r>
          </a:p>
          <a:p>
            <a:pPr>
              <a:lnSpc>
                <a:spcPct val="90000"/>
              </a:lnSpc>
            </a:pP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Documents and Settings\Ziki\Мои документы\Мои рисунки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240" y="1340629"/>
            <a:ext cx="1429556" cy="2564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 descr="http://webclipart.ru/files/images/13-21/thmb/TN_151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617" y="1340629"/>
            <a:ext cx="1700617" cy="2511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Содержимое 6" descr="8.jpg"/>
          <p:cNvPicPr>
            <a:picLocks noGrp="1" noChangeAspect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1796" y="4088913"/>
            <a:ext cx="2157394" cy="2144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04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10491" y="0"/>
            <a:ext cx="11138263" cy="923110"/>
          </a:xfrm>
        </p:spPr>
        <p:txBody>
          <a:bodyPr>
            <a:noAutofit/>
          </a:bodyPr>
          <a:lstStyle/>
          <a:p>
            <a:r>
              <a:rPr lang="ru-RU" sz="32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«Дерево держится своими </a:t>
            </a:r>
            <a:r>
              <a:rPr lang="ru-RU" sz="32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корнями, а </a:t>
            </a:r>
            <a:r>
              <a:rPr lang="ru-RU" sz="32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пищей»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714" y="1524000"/>
            <a:ext cx="100671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lvl="0" indent="-4111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111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7" y="2060848"/>
            <a:ext cx="4955177" cy="3735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31" y="2035629"/>
            <a:ext cx="4909640" cy="3682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1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10491" y="0"/>
            <a:ext cx="11138263" cy="923110"/>
          </a:xfrm>
        </p:spPr>
        <p:txBody>
          <a:bodyPr>
            <a:noAutofit/>
          </a:bodyPr>
          <a:lstStyle/>
          <a:p>
            <a:r>
              <a:rPr lang="ru-RU" sz="32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продукты, которые полезны для вас и разделите на две группы: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714" y="1524000"/>
            <a:ext cx="100671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lvl="0" indent="-4111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927351" y="1916113"/>
            <a:ext cx="2805113" cy="436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90000"/>
              <a:buFont typeface="Wingdings" pitchFamily="2" charset="2"/>
              <a:buNone/>
            </a:pPr>
            <a:r>
              <a:rPr lang="ru-RU" sz="2200" dirty="0">
                <a:solidFill>
                  <a:srgbClr val="002060"/>
                </a:solidFill>
              </a:rPr>
              <a:t>Полезные продукты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16725" y="1916113"/>
            <a:ext cx="3111500" cy="4365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solidFill>
                  <a:srgbClr val="002060"/>
                </a:solidFill>
              </a:rPr>
              <a:t>Неполезные продукты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30287" y="2967335"/>
            <a:ext cx="718457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Рыба, пепси, кефир, фанта, чипсы, геркулес, жирное мясо, подсолнечное масло, торты, «Сникерс», морковь, капуста, шоколадные конфеты, яблоки, груши, хлеб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10491" y="0"/>
            <a:ext cx="11138263" cy="923110"/>
          </a:xfrm>
        </p:spPr>
        <p:txBody>
          <a:bodyPr>
            <a:noAutofit/>
          </a:bodyPr>
          <a:lstStyle/>
          <a:p>
            <a:r>
              <a:rPr lang="ru-RU" sz="32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продукты, которые полезны для вас и разделите на две группы: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714" y="1524000"/>
            <a:ext cx="100671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lvl="0" indent="-4111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927351" y="1916113"/>
            <a:ext cx="2805113" cy="436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90000"/>
              <a:buFont typeface="Wingdings" pitchFamily="2" charset="2"/>
              <a:buNone/>
            </a:pPr>
            <a:r>
              <a:rPr lang="ru-RU" sz="2200" dirty="0">
                <a:solidFill>
                  <a:srgbClr val="002060"/>
                </a:solidFill>
              </a:rPr>
              <a:t>Полезные продукты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16725" y="1916113"/>
            <a:ext cx="3111500" cy="4365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solidFill>
                  <a:srgbClr val="002060"/>
                </a:solidFill>
              </a:rPr>
              <a:t>Неполезные продукты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27351" y="2603863"/>
            <a:ext cx="28051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</a:rPr>
              <a:t>Рыба,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</a:rPr>
              <a:t>кефир,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</a:rPr>
              <a:t>геркулес,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</a:rPr>
              <a:t>подсолнечное масло,  морковь,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</a:rPr>
              <a:t>капуста,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</a:rPr>
              <a:t>яблоки,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</a:rPr>
              <a:t>груши,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</a:rPr>
              <a:t>хлеб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551837"/>
            <a:ext cx="66185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</a:rPr>
              <a:t>Пепси,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</a:rPr>
              <a:t>фанта,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</a:rPr>
              <a:t>чипсы,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</a:rPr>
              <a:t>жирное мясо,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</a:rPr>
              <a:t>торты,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</a:rPr>
              <a:t>«Сникерс», </a:t>
            </a:r>
            <a:endParaRPr lang="ru-RU" dirty="0" smtClean="0">
              <a:solidFill>
                <a:srgbClr val="00206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шоколадные </a:t>
            </a:r>
            <a:r>
              <a:rPr lang="ru-RU" dirty="0">
                <a:solidFill>
                  <a:srgbClr val="002060"/>
                </a:solidFill>
              </a:rPr>
              <a:t>конфеты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Picture 13" descr="j022377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4" y="4413672"/>
            <a:ext cx="1444625" cy="1052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j022377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6" y="2603863"/>
            <a:ext cx="1584325" cy="1192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j02347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25" y="4706952"/>
            <a:ext cx="1999297" cy="1518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j01892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83" y="4782324"/>
            <a:ext cx="1979612" cy="1443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78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835</Words>
  <Application>Microsoft Office PowerPoint</Application>
  <PresentationFormat>Широкоэкранный</PresentationFormat>
  <Paragraphs>171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Wingdings 2</vt:lpstr>
      <vt:lpstr>Тема Office</vt:lpstr>
      <vt:lpstr>Здоровое питание</vt:lpstr>
      <vt:lpstr>Питание и здоровье</vt:lpstr>
      <vt:lpstr>Здоровый образ жизни – это:</vt:lpstr>
      <vt:lpstr>Режим дня, что это такое?</vt:lpstr>
      <vt:lpstr>Режим дня, что это такое?</vt:lpstr>
      <vt:lpstr>Режим дня, что это такое?</vt:lpstr>
      <vt:lpstr>«Дерево держится своими корнями, а человек пищей»</vt:lpstr>
      <vt:lpstr>Выберите продукты, которые полезны для вас и разделите на две группы:</vt:lpstr>
      <vt:lpstr>Выберите продукты, которые полезны для вас и разделите на две группы:</vt:lpstr>
      <vt:lpstr>Выберите продукты, которые полезны для вас и разделите на две группы:</vt:lpstr>
      <vt:lpstr>Прежде  чем за стол мне сесть, Я подумаю, что съесть </vt:lpstr>
      <vt:lpstr>Презентация PowerPoint</vt:lpstr>
      <vt:lpstr>Заголовок </vt:lpstr>
      <vt:lpstr>                               Второй завтрак </vt:lpstr>
      <vt:lpstr>                                         Обед</vt:lpstr>
      <vt:lpstr>Обед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Золотые правила питания:</vt:lpstr>
      <vt:lpstr>Презентация PowerPoint</vt:lpstr>
      <vt:lpstr>ВЫВОДЫ:</vt:lpstr>
      <vt:lpstr>Домашние задание</vt:lpstr>
      <vt:lpstr>  Открытые уроки по здоровому питанию</vt:lpstr>
      <vt:lpstr>        Здоровое питание глазами учеников</vt:lpstr>
      <vt:lpstr>Родительский контроль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Ким</dc:creator>
  <cp:lastModifiedBy>user</cp:lastModifiedBy>
  <cp:revision>15</cp:revision>
  <dcterms:created xsi:type="dcterms:W3CDTF">2022-01-10T23:56:45Z</dcterms:created>
  <dcterms:modified xsi:type="dcterms:W3CDTF">2022-10-20T06:58:30Z</dcterms:modified>
</cp:coreProperties>
</file>